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Noto Sans T Chinese" charset="1" panose="020B0500000000000000"/>
      <p:regular r:id="rId21"/>
    </p:embeddedFont>
    <p:embeddedFont>
      <p:font typeface="王漢宗特黑體" charset="1" panose="02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0.png" Type="http://schemas.openxmlformats.org/officeDocument/2006/relationships/image"/><Relationship Id="rId8" Target="slide5.xml" Type="http://schemas.openxmlformats.org/officeDocument/2006/relationships/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png" Type="http://schemas.openxmlformats.org/officeDocument/2006/relationships/image"/><Relationship Id="rId8" Target="slide5.xml" Type="http://schemas.openxmlformats.org/officeDocument/2006/relationships/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slide5.xml" Type="http://schemas.openxmlformats.org/officeDocument/2006/relationships/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slide5.xml" Type="http://schemas.openxmlformats.org/officeDocument/2006/relationships/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https://www.kaggle.com/datasets/willianoliveiragibin/games-and-students" TargetMode="External" Type="http://schemas.openxmlformats.org/officeDocument/2006/relationships/hyperlink"/><Relationship Id="rId8" Target="https://www.kaggle.com/datasets/willianoliveiragibin/games-and-students" TargetMode="External" Type="http://schemas.openxmlformats.org/officeDocument/2006/relationships/hyperlink"/><Relationship Id="rId9" Target="https://www.kaggle.com/datasets/willianoliveiragibin/games-and-students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slide4.xml" Type="http://schemas.openxmlformats.org/officeDocument/2006/relationships/slide"/><Relationship Id="rId7" Target="slide5.xml" Type="http://schemas.openxmlformats.org/officeDocument/2006/relationships/slide"/><Relationship Id="rId8" Target="slide3.xml" Type="http://schemas.openxmlformats.org/officeDocument/2006/relationships/slid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8.xml" Type="http://schemas.openxmlformats.org/officeDocument/2006/relationships/slide"/><Relationship Id="rId11" Target="slide9.xml" Type="http://schemas.openxmlformats.org/officeDocument/2006/relationships/slide"/><Relationship Id="rId12" Target="slide7.xml" Type="http://schemas.openxmlformats.org/officeDocument/2006/relationships/slide"/><Relationship Id="rId13" Target="slide11.xml" Type="http://schemas.openxmlformats.org/officeDocument/2006/relationships/slide"/><Relationship Id="rId14" Target="slide13.xml" Type="http://schemas.openxmlformats.org/officeDocument/2006/relationships/slid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slide6.xml" Type="http://schemas.openxmlformats.org/officeDocument/2006/relationships/slide"/><Relationship Id="rId9" Target="slide12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Relationship Id="rId8" Target="slide5.xml" Type="http://schemas.openxmlformats.org/officeDocument/2006/relationships/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5.png" Type="http://schemas.openxmlformats.org/officeDocument/2006/relationships/image"/><Relationship Id="rId8" Target="slide5.xml" Type="http://schemas.openxmlformats.org/officeDocument/2006/relationships/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slide5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slide5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9009410" cy="5080715"/>
            <a:chOff x="0" y="0"/>
            <a:chExt cx="3286657" cy="18534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1853459"/>
            </a:xfrm>
            <a:custGeom>
              <a:avLst/>
              <a:gdLst/>
              <a:ahLst/>
              <a:cxnLst/>
              <a:rect r="r" b="b" t="t" l="l"/>
              <a:pathLst>
                <a:path h="1853459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1853459"/>
                  </a:lnTo>
                  <a:lnTo>
                    <a:pt x="0" y="18534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641165" y="2930624"/>
            <a:ext cx="506466" cy="726116"/>
          </a:xfrm>
          <a:custGeom>
            <a:avLst/>
            <a:gdLst/>
            <a:ahLst/>
            <a:cxnLst/>
            <a:rect r="r" b="b" t="t" l="l"/>
            <a:pathLst>
              <a:path h="726116" w="506466">
                <a:moveTo>
                  <a:pt x="0" y="0"/>
                </a:moveTo>
                <a:lnTo>
                  <a:pt x="506466" y="0"/>
                </a:lnTo>
                <a:lnTo>
                  <a:pt x="506466" y="726116"/>
                </a:lnTo>
                <a:lnTo>
                  <a:pt x="0" y="726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18750" y="3656740"/>
            <a:ext cx="5875648" cy="3824513"/>
          </a:xfrm>
          <a:custGeom>
            <a:avLst/>
            <a:gdLst/>
            <a:ahLst/>
            <a:cxnLst/>
            <a:rect r="r" b="b" t="t" l="l"/>
            <a:pathLst>
              <a:path h="3824513" w="5875648">
                <a:moveTo>
                  <a:pt x="0" y="0"/>
                </a:moveTo>
                <a:lnTo>
                  <a:pt x="5875648" y="0"/>
                </a:lnTo>
                <a:lnTo>
                  <a:pt x="5875648" y="3824513"/>
                </a:lnTo>
                <a:lnTo>
                  <a:pt x="0" y="3824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1477504" y="3247960"/>
            <a:ext cx="329679" cy="472659"/>
          </a:xfrm>
          <a:custGeom>
            <a:avLst/>
            <a:gdLst/>
            <a:ahLst/>
            <a:cxnLst/>
            <a:rect r="r" b="b" t="t" l="l"/>
            <a:pathLst>
              <a:path h="472659" w="329679">
                <a:moveTo>
                  <a:pt x="0" y="0"/>
                </a:moveTo>
                <a:lnTo>
                  <a:pt x="329679" y="0"/>
                </a:lnTo>
                <a:lnTo>
                  <a:pt x="329679" y="472659"/>
                </a:lnTo>
                <a:lnTo>
                  <a:pt x="0" y="472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05495" y="6765015"/>
            <a:ext cx="9009410" cy="2252309"/>
            <a:chOff x="0" y="0"/>
            <a:chExt cx="3286657" cy="8216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86657" cy="821648"/>
            </a:xfrm>
            <a:custGeom>
              <a:avLst/>
              <a:gdLst/>
              <a:ahLst/>
              <a:cxnLst/>
              <a:rect r="r" b="b" t="t" l="l"/>
              <a:pathLst>
                <a:path h="821648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821648"/>
                  </a:lnTo>
                  <a:lnTo>
                    <a:pt x="0" y="8216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82572" y="7294818"/>
            <a:ext cx="7729060" cy="4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  <a:spcBef>
                <a:spcPct val="0"/>
              </a:spcBef>
            </a:pPr>
            <a:r>
              <a:rPr lang="en-US" sz="2578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組員姓</a:t>
            </a:r>
            <a:r>
              <a:rPr lang="en-US" sz="2578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名： 110021061 江采菁、110021082 涂成達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5106" y="2758823"/>
            <a:ext cx="8579144" cy="180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3"/>
              </a:lnSpc>
            </a:pPr>
            <a:r>
              <a:rPr lang="en-US" sz="6423" spc="77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學生遊戲行為</a:t>
            </a:r>
          </a:p>
          <a:p>
            <a:pPr algn="l">
              <a:lnSpc>
                <a:spcPts val="6423"/>
              </a:lnSpc>
            </a:pPr>
            <a:r>
              <a:rPr lang="en-US" sz="6423" spc="77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與學業表現關係之分析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2572" y="4822772"/>
            <a:ext cx="8153036" cy="40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1"/>
              </a:lnSpc>
            </a:pPr>
            <a:r>
              <a:rPr lang="en-US" sz="2793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114年 資料視覺化與教育專題製作 期末專題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572" y="7993560"/>
            <a:ext cx="7729060" cy="4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  <a:spcBef>
                <a:spcPct val="0"/>
              </a:spcBef>
            </a:pPr>
            <a:r>
              <a:rPr lang="en-US" sz="2578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指導老師</a:t>
            </a:r>
            <a:r>
              <a:rPr lang="en-US" sz="2578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： 涂崇一 教授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518776" y="6203389"/>
            <a:ext cx="452221" cy="648345"/>
          </a:xfrm>
          <a:custGeom>
            <a:avLst/>
            <a:gdLst/>
            <a:ahLst/>
            <a:cxnLst/>
            <a:rect r="r" b="b" t="t" l="l"/>
            <a:pathLst>
              <a:path h="648345" w="452221">
                <a:moveTo>
                  <a:pt x="0" y="0"/>
                </a:moveTo>
                <a:lnTo>
                  <a:pt x="452220" y="0"/>
                </a:lnTo>
                <a:lnTo>
                  <a:pt x="452220" y="648345"/>
                </a:lnTo>
                <a:lnTo>
                  <a:pt x="0" y="648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970" y="657204"/>
            <a:ext cx="7711667" cy="1907038"/>
            <a:chOff x="0" y="0"/>
            <a:chExt cx="281323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3237" cy="695693"/>
            </a:xfrm>
            <a:custGeom>
              <a:avLst/>
              <a:gdLst/>
              <a:ahLst/>
              <a:cxnLst/>
              <a:rect r="r" b="b" t="t" l="l"/>
              <a:pathLst>
                <a:path h="69569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5970" y="2915205"/>
            <a:ext cx="7711667" cy="5787794"/>
            <a:chOff x="0" y="0"/>
            <a:chExt cx="281323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3237" cy="2111403"/>
            </a:xfrm>
            <a:custGeom>
              <a:avLst/>
              <a:gdLst/>
              <a:ahLst/>
              <a:cxnLst/>
              <a:rect r="r" b="b" t="t" l="l"/>
              <a:pathLst>
                <a:path h="211140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73131" y="657204"/>
            <a:ext cx="8375039" cy="8045795"/>
            <a:chOff x="0" y="0"/>
            <a:chExt cx="3055237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55237" cy="2935128"/>
            </a:xfrm>
            <a:custGeom>
              <a:avLst/>
              <a:gdLst/>
              <a:ahLst/>
              <a:cxnLst/>
              <a:rect r="r" b="b" t="t" l="l"/>
              <a:pathLst>
                <a:path h="2935128" w="3055237">
                  <a:moveTo>
                    <a:pt x="0" y="0"/>
                  </a:moveTo>
                  <a:lnTo>
                    <a:pt x="3055237" y="0"/>
                  </a:lnTo>
                  <a:lnTo>
                    <a:pt x="3055237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95970" y="9055424"/>
            <a:ext cx="3223991" cy="959731"/>
            <a:chOff x="0" y="0"/>
            <a:chExt cx="1176121" cy="3501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6120" cy="350112"/>
            </a:xfrm>
            <a:custGeom>
              <a:avLst/>
              <a:gdLst/>
              <a:ahLst/>
              <a:cxnLst/>
              <a:rect r="r" b="b" t="t" l="l"/>
              <a:pathLst>
                <a:path h="350112" w="1176120">
                  <a:moveTo>
                    <a:pt x="0" y="0"/>
                  </a:moveTo>
                  <a:lnTo>
                    <a:pt x="1176120" y="0"/>
                  </a:lnTo>
                  <a:lnTo>
                    <a:pt x="1176120" y="350112"/>
                  </a:lnTo>
                  <a:lnTo>
                    <a:pt x="0" y="3501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290845" y="2719139"/>
            <a:ext cx="7739612" cy="3921925"/>
          </a:xfrm>
          <a:custGeom>
            <a:avLst/>
            <a:gdLst/>
            <a:ahLst/>
            <a:cxnLst/>
            <a:rect r="r" b="b" t="t" l="l"/>
            <a:pathLst>
              <a:path h="3921925" w="7739612">
                <a:moveTo>
                  <a:pt x="0" y="0"/>
                </a:moveTo>
                <a:lnTo>
                  <a:pt x="7739612" y="0"/>
                </a:lnTo>
                <a:lnTo>
                  <a:pt x="7739612" y="3921925"/>
                </a:lnTo>
                <a:lnTo>
                  <a:pt x="0" y="3921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35318" y="915906"/>
            <a:ext cx="6180753" cy="13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1"/>
              </a:lnSpc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遊戲相關變數</a:t>
            </a:r>
          </a:p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對成績影響程度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5846" y="3918131"/>
            <a:ext cx="6551915" cy="340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217" indent="-262609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每日遊戲時長是影響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學生成績最顯著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的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遊戲行為變數。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9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遊戲頻率次之，遊戲年資的解釋力則相對較弱。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9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回歸係數考慮了多變數控制後的貢獻度，更加準確反映實際影響力。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08520" y="9267825"/>
            <a:ext cx="119889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3583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8" action="ppaction://hlinksldjump"/>
              </a:rPr>
              <a:t>返回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970" y="657204"/>
            <a:ext cx="7711667" cy="1907038"/>
            <a:chOff x="0" y="0"/>
            <a:chExt cx="281323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3237" cy="695693"/>
            </a:xfrm>
            <a:custGeom>
              <a:avLst/>
              <a:gdLst/>
              <a:ahLst/>
              <a:cxnLst/>
              <a:rect r="r" b="b" t="t" l="l"/>
              <a:pathLst>
                <a:path h="69569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5970" y="2915205"/>
            <a:ext cx="7711667" cy="5787794"/>
            <a:chOff x="0" y="0"/>
            <a:chExt cx="281323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3237" cy="2111403"/>
            </a:xfrm>
            <a:custGeom>
              <a:avLst/>
              <a:gdLst/>
              <a:ahLst/>
              <a:cxnLst/>
              <a:rect r="r" b="b" t="t" l="l"/>
              <a:pathLst>
                <a:path h="211140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73131" y="657204"/>
            <a:ext cx="8375039" cy="8045795"/>
            <a:chOff x="0" y="0"/>
            <a:chExt cx="3055237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55237" cy="2935128"/>
            </a:xfrm>
            <a:custGeom>
              <a:avLst/>
              <a:gdLst/>
              <a:ahLst/>
              <a:cxnLst/>
              <a:rect r="r" b="b" t="t" l="l"/>
              <a:pathLst>
                <a:path h="2935128" w="3055237">
                  <a:moveTo>
                    <a:pt x="0" y="0"/>
                  </a:moveTo>
                  <a:lnTo>
                    <a:pt x="3055237" y="0"/>
                  </a:lnTo>
                  <a:lnTo>
                    <a:pt x="3055237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35015" y="1782881"/>
            <a:ext cx="7451272" cy="5867478"/>
          </a:xfrm>
          <a:custGeom>
            <a:avLst/>
            <a:gdLst/>
            <a:ahLst/>
            <a:cxnLst/>
            <a:rect r="r" b="b" t="t" l="l"/>
            <a:pathLst>
              <a:path h="5867478" w="7451272">
                <a:moveTo>
                  <a:pt x="0" y="0"/>
                </a:moveTo>
                <a:lnTo>
                  <a:pt x="7451272" y="0"/>
                </a:lnTo>
                <a:lnTo>
                  <a:pt x="7451272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35318" y="915906"/>
            <a:ext cx="5664048" cy="13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1"/>
              </a:lnSpc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家庭收入分層 </a:t>
            </a:r>
          </a:p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Parent Revenue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2317" y="3626583"/>
            <a:ext cx="6838973" cy="384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圖表顯示家庭收入0–4 級在樣本中的分布。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「第 2 級」為最大宗，表示屬中等收入家庭。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高收入（4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級）與低收入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（0 級）者占比較低，呈典型中位數偏態結構。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家庭收入多數集中於中等水準，為研究背景平衡與調節影響的重要基礎變項。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95970" y="9055424"/>
            <a:ext cx="3223991" cy="959731"/>
            <a:chOff x="0" y="0"/>
            <a:chExt cx="1176121" cy="3501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6120" cy="350112"/>
            </a:xfrm>
            <a:custGeom>
              <a:avLst/>
              <a:gdLst/>
              <a:ahLst/>
              <a:cxnLst/>
              <a:rect r="r" b="b" t="t" l="l"/>
              <a:pathLst>
                <a:path h="350112" w="1176120">
                  <a:moveTo>
                    <a:pt x="0" y="0"/>
                  </a:moveTo>
                  <a:lnTo>
                    <a:pt x="1176120" y="0"/>
                  </a:lnTo>
                  <a:lnTo>
                    <a:pt x="1176120" y="350112"/>
                  </a:lnTo>
                  <a:lnTo>
                    <a:pt x="0" y="3501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908520" y="9267825"/>
            <a:ext cx="119889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3583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8" action="ppaction://hlinksldjump"/>
              </a:rPr>
              <a:t>返回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970" y="657204"/>
            <a:ext cx="7711667" cy="1907038"/>
            <a:chOff x="0" y="0"/>
            <a:chExt cx="281323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3237" cy="695693"/>
            </a:xfrm>
            <a:custGeom>
              <a:avLst/>
              <a:gdLst/>
              <a:ahLst/>
              <a:cxnLst/>
              <a:rect r="r" b="b" t="t" l="l"/>
              <a:pathLst>
                <a:path h="69569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5970" y="2915205"/>
            <a:ext cx="7711667" cy="5787794"/>
            <a:chOff x="0" y="0"/>
            <a:chExt cx="281323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3237" cy="2111403"/>
            </a:xfrm>
            <a:custGeom>
              <a:avLst/>
              <a:gdLst/>
              <a:ahLst/>
              <a:cxnLst/>
              <a:rect r="r" b="b" t="t" l="l"/>
              <a:pathLst>
                <a:path h="211140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73131" y="657204"/>
            <a:ext cx="8375039" cy="8045795"/>
            <a:chOff x="0" y="0"/>
            <a:chExt cx="3055237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55237" cy="2935128"/>
            </a:xfrm>
            <a:custGeom>
              <a:avLst/>
              <a:gdLst/>
              <a:ahLst/>
              <a:cxnLst/>
              <a:rect r="r" b="b" t="t" l="l"/>
              <a:pathLst>
                <a:path h="2935128" w="3055237">
                  <a:moveTo>
                    <a:pt x="0" y="0"/>
                  </a:moveTo>
                  <a:lnTo>
                    <a:pt x="3055237" y="0"/>
                  </a:lnTo>
                  <a:lnTo>
                    <a:pt x="3055237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30008" y="852099"/>
            <a:ext cx="4861286" cy="3828002"/>
          </a:xfrm>
          <a:custGeom>
            <a:avLst/>
            <a:gdLst/>
            <a:ahLst/>
            <a:cxnLst/>
            <a:rect r="r" b="b" t="t" l="l"/>
            <a:pathLst>
              <a:path h="3828002" w="4861286">
                <a:moveTo>
                  <a:pt x="0" y="0"/>
                </a:moveTo>
                <a:lnTo>
                  <a:pt x="4861286" y="0"/>
                </a:lnTo>
                <a:lnTo>
                  <a:pt x="4861286" y="3828003"/>
                </a:lnTo>
                <a:lnTo>
                  <a:pt x="0" y="38280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0008" y="4716620"/>
            <a:ext cx="4861286" cy="3828002"/>
          </a:xfrm>
          <a:custGeom>
            <a:avLst/>
            <a:gdLst/>
            <a:ahLst/>
            <a:cxnLst/>
            <a:rect r="r" b="b" t="t" l="l"/>
            <a:pathLst>
              <a:path h="3828002" w="4861286">
                <a:moveTo>
                  <a:pt x="0" y="0"/>
                </a:moveTo>
                <a:lnTo>
                  <a:pt x="4861286" y="0"/>
                </a:lnTo>
                <a:lnTo>
                  <a:pt x="4861286" y="3828002"/>
                </a:lnTo>
                <a:lnTo>
                  <a:pt x="0" y="38280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35318" y="915906"/>
            <a:ext cx="6180753" cy="13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父母教育程度 Father/Mother Education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5318" y="3445261"/>
            <a:ext cx="6551915" cy="468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本圖展示學生家中父母的教育背景分布情況。</a:t>
            </a:r>
          </a:p>
          <a:p>
            <a:pPr algn="l">
              <a:lnSpc>
                <a:spcPts val="3405"/>
              </a:lnSpc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級數愈高代表教育程度愈高。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9" lvl="1">
              <a:lnSpc>
                <a:spcPts val="3405"/>
              </a:lnSpc>
              <a:spcBef>
                <a:spcPct val="0"/>
              </a:spcBef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父母的教育程度多集中於中高等級，即為高中與大學程度。</a:t>
            </a:r>
          </a:p>
          <a:p>
            <a:pPr algn="l">
              <a:lnSpc>
                <a:spcPts val="3405"/>
              </a:lnSpc>
              <a:spcBef>
                <a:spcPct val="0"/>
              </a:spcBef>
            </a:pPr>
          </a:p>
          <a:p>
            <a:pPr algn="l" marL="525217" indent="-262609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家庭整體教育水準偏高，顯示樣本學生多來自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教育程度良好的家庭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9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此分布為後續探討家庭背景對遊戲行為與成績的調節效果，提供重要的社經背景參考。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95970" y="9055424"/>
            <a:ext cx="3223991" cy="959731"/>
            <a:chOff x="0" y="0"/>
            <a:chExt cx="1176121" cy="3501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76120" cy="350112"/>
            </a:xfrm>
            <a:custGeom>
              <a:avLst/>
              <a:gdLst/>
              <a:ahLst/>
              <a:cxnLst/>
              <a:rect r="r" b="b" t="t" l="l"/>
              <a:pathLst>
                <a:path h="350112" w="1176120">
                  <a:moveTo>
                    <a:pt x="0" y="0"/>
                  </a:moveTo>
                  <a:lnTo>
                    <a:pt x="1176120" y="0"/>
                  </a:lnTo>
                  <a:lnTo>
                    <a:pt x="1176120" y="350112"/>
                  </a:lnTo>
                  <a:lnTo>
                    <a:pt x="0" y="3501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908520" y="9267825"/>
            <a:ext cx="119889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3583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9" action="ppaction://hlinksldjump"/>
              </a:rPr>
              <a:t>返回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970" y="657204"/>
            <a:ext cx="7711667" cy="1907038"/>
            <a:chOff x="0" y="0"/>
            <a:chExt cx="281323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3237" cy="695693"/>
            </a:xfrm>
            <a:custGeom>
              <a:avLst/>
              <a:gdLst/>
              <a:ahLst/>
              <a:cxnLst/>
              <a:rect r="r" b="b" t="t" l="l"/>
              <a:pathLst>
                <a:path h="69569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5970" y="2915205"/>
            <a:ext cx="7711667" cy="5787794"/>
            <a:chOff x="0" y="0"/>
            <a:chExt cx="281323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3237" cy="2111403"/>
            </a:xfrm>
            <a:custGeom>
              <a:avLst/>
              <a:gdLst/>
              <a:ahLst/>
              <a:cxnLst/>
              <a:rect r="r" b="b" t="t" l="l"/>
              <a:pathLst>
                <a:path h="211140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73131" y="657204"/>
            <a:ext cx="8375039" cy="8045795"/>
            <a:chOff x="0" y="0"/>
            <a:chExt cx="3055237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55237" cy="2935128"/>
            </a:xfrm>
            <a:custGeom>
              <a:avLst/>
              <a:gdLst/>
              <a:ahLst/>
              <a:cxnLst/>
              <a:rect r="r" b="b" t="t" l="l"/>
              <a:pathLst>
                <a:path h="2935128" w="3055237">
                  <a:moveTo>
                    <a:pt x="0" y="0"/>
                  </a:moveTo>
                  <a:lnTo>
                    <a:pt x="3055237" y="0"/>
                  </a:lnTo>
                  <a:lnTo>
                    <a:pt x="3055237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95970" y="9055424"/>
            <a:ext cx="3223991" cy="959731"/>
            <a:chOff x="0" y="0"/>
            <a:chExt cx="1176121" cy="3501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6120" cy="350112"/>
            </a:xfrm>
            <a:custGeom>
              <a:avLst/>
              <a:gdLst/>
              <a:ahLst/>
              <a:cxnLst/>
              <a:rect r="r" b="b" t="t" l="l"/>
              <a:pathLst>
                <a:path h="350112" w="1176120">
                  <a:moveTo>
                    <a:pt x="0" y="0"/>
                  </a:moveTo>
                  <a:lnTo>
                    <a:pt x="1176120" y="0"/>
                  </a:lnTo>
                  <a:lnTo>
                    <a:pt x="1176120" y="350112"/>
                  </a:lnTo>
                  <a:lnTo>
                    <a:pt x="0" y="3501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616368" y="659305"/>
            <a:ext cx="7642932" cy="4020797"/>
          </a:xfrm>
          <a:custGeom>
            <a:avLst/>
            <a:gdLst/>
            <a:ahLst/>
            <a:cxnLst/>
            <a:rect r="r" b="b" t="t" l="l"/>
            <a:pathLst>
              <a:path h="4020797" w="7642932">
                <a:moveTo>
                  <a:pt x="0" y="0"/>
                </a:moveTo>
                <a:lnTo>
                  <a:pt x="7642932" y="0"/>
                </a:lnTo>
                <a:lnTo>
                  <a:pt x="7642932" y="4020797"/>
                </a:lnTo>
                <a:lnTo>
                  <a:pt x="0" y="4020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50732" y="4828507"/>
            <a:ext cx="6712542" cy="3836685"/>
          </a:xfrm>
          <a:custGeom>
            <a:avLst/>
            <a:gdLst/>
            <a:ahLst/>
            <a:cxnLst/>
            <a:rect r="r" b="b" t="t" l="l"/>
            <a:pathLst>
              <a:path h="3836685" w="6712542">
                <a:moveTo>
                  <a:pt x="0" y="0"/>
                </a:moveTo>
                <a:lnTo>
                  <a:pt x="6712542" y="0"/>
                </a:lnTo>
                <a:lnTo>
                  <a:pt x="6712542" y="3836685"/>
                </a:lnTo>
                <a:lnTo>
                  <a:pt x="0" y="38366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661427" y="1225214"/>
            <a:ext cx="6180753" cy="69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特殊群體與家庭間的關係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5846" y="3712451"/>
            <a:ext cx="6551915" cy="340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217" indent="-262609" lvl="1">
              <a:lnSpc>
                <a:spcPts val="3405"/>
              </a:lnSpc>
              <a:spcBef>
                <a:spcPct val="0"/>
              </a:spcBef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高遊戲 ≠ 成績差，少數學生能維持高強度遊戲與高表現，屬於潛在學習典範。</a:t>
            </a:r>
          </a:p>
          <a:p>
            <a:pPr algn="l">
              <a:lnSpc>
                <a:spcPts val="3405"/>
              </a:lnSpc>
              <a:spcBef>
                <a:spcPct val="0"/>
              </a:spcBef>
            </a:pPr>
          </a:p>
          <a:p>
            <a:pPr algn="l" marL="525217" indent="-262609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高收入家庭具有緩衝負面影響的效果，是促進學習與娛樂平衡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的關鍵背景因素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9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研究建議：後續可深入訪談此類學生以了解其時間管理策略或家庭支持特質。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08520" y="9267825"/>
            <a:ext cx="119889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3583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9" action="ppaction://hlinksldjump"/>
              </a:rPr>
              <a:t>返回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24154"/>
            <a:ext cx="16436355" cy="6687501"/>
            <a:chOff x="0" y="0"/>
            <a:chExt cx="5996027" cy="24396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439619"/>
            </a:xfrm>
            <a:custGeom>
              <a:avLst/>
              <a:gdLst/>
              <a:ahLst/>
              <a:cxnLst/>
              <a:rect r="r" b="b" t="t" l="l"/>
              <a:pathLst>
                <a:path h="2439619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439619"/>
                  </a:lnTo>
                  <a:lnTo>
                    <a:pt x="0" y="24396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106887" y="743948"/>
            <a:ext cx="1207422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結論與建議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50414" y="4428525"/>
            <a:ext cx="3977221" cy="1149214"/>
            <a:chOff x="0" y="0"/>
            <a:chExt cx="5302962" cy="153228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5302962" cy="673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3033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結論1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6406"/>
              <a:ext cx="5302962" cy="417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5761" indent="-212880" lvl="1">
                <a:lnSpc>
                  <a:spcPts val="2563"/>
                </a:lnSpc>
                <a:buFont typeface="Arial"/>
                <a:buChar char="•"/>
              </a:pPr>
              <a:r>
                <a:rPr lang="en-US" sz="1972">
                  <a:solidFill>
                    <a:srgbClr val="323739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遊戲時間與成績存在顯著趨勢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5747" y="3237715"/>
            <a:ext cx="13412628" cy="84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432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一、研究結論：</a:t>
            </a:r>
            <a:r>
              <a:rPr lang="en-US" sz="2432" strike="noStrike" u="none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本研究針對學生的遊戲行為（遊戲年資、頻率、時長）與學業成績之間的關係進行深入探討，</a:t>
            </a:r>
            <a:r>
              <a:rPr lang="en-US" sz="2432" strike="noStrike" u="none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並考量家庭背景的調節作用，綜合歸納如下結論：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327636" y="4428525"/>
            <a:ext cx="3977221" cy="1149214"/>
            <a:chOff x="0" y="0"/>
            <a:chExt cx="5302962" cy="153228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5302962" cy="673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3033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結論2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6406"/>
              <a:ext cx="5302962" cy="417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5761" indent="-212880" lvl="1">
                <a:lnSpc>
                  <a:spcPts val="2563"/>
                </a:lnSpc>
                <a:buFont typeface="Arial"/>
                <a:buChar char="•"/>
              </a:pPr>
              <a:r>
                <a:rPr lang="en-US" sz="1972">
                  <a:solidFill>
                    <a:srgbClr val="323739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遊戲頻率影響明顯，但非線性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04857" y="4428525"/>
            <a:ext cx="3977221" cy="1147368"/>
            <a:chOff x="0" y="0"/>
            <a:chExt cx="5302962" cy="152982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5302962" cy="673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3033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結論3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06406"/>
              <a:ext cx="5302962" cy="414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5760" indent="-212880" lvl="1">
                <a:lnSpc>
                  <a:spcPts val="2563"/>
                </a:lnSpc>
                <a:buFont typeface="Arial"/>
                <a:buChar char="•"/>
              </a:pPr>
              <a:r>
                <a:rPr lang="en-US" sz="1972">
                  <a:solidFill>
                    <a:srgbClr val="323739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家庭背景具調節作用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82079" y="4428525"/>
            <a:ext cx="3977221" cy="1147368"/>
            <a:chOff x="0" y="0"/>
            <a:chExt cx="5302962" cy="152982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5302962" cy="673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3033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結論4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6406"/>
              <a:ext cx="5302962" cy="414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5760" indent="-212880" lvl="1">
                <a:lnSpc>
                  <a:spcPts val="2563"/>
                </a:lnSpc>
                <a:buFont typeface="Arial"/>
                <a:buChar char="•"/>
              </a:pPr>
              <a:r>
                <a:rPr lang="en-US" sz="1972">
                  <a:solidFill>
                    <a:srgbClr val="323739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高遊戲高成績族群的存在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75747" y="5699719"/>
            <a:ext cx="13412628" cy="41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432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二、研究建議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90233" y="6220280"/>
            <a:ext cx="11307534" cy="127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1.給教育工作者：  </a:t>
            </a: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不宜一概而論地禁止學生遊戲，應提倡「適度娛樂、有效學習」的平衡策略。</a:t>
            </a: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可推動數位素養與時間管理課程，提升學生自我調控能力。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90233" y="7615815"/>
            <a:ext cx="11307534" cy="127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2.給家長：  </a:t>
            </a: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應正視家庭教育與陪伴對孩子學習成就的重要影響。</a:t>
            </a: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高頻遊戲本身非問題，關鍵在於家庭是否具備良好引導機制。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2917134"/>
            <a:ext cx="10949237" cy="6432892"/>
            <a:chOff x="0" y="0"/>
            <a:chExt cx="3994311" cy="23467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94311" cy="2346736"/>
            </a:xfrm>
            <a:custGeom>
              <a:avLst/>
              <a:gdLst/>
              <a:ahLst/>
              <a:cxnLst/>
              <a:rect r="r" b="b" t="t" l="l"/>
              <a:pathLst>
                <a:path h="2346736" w="3994311">
                  <a:moveTo>
                    <a:pt x="0" y="0"/>
                  </a:moveTo>
                  <a:lnTo>
                    <a:pt x="3994311" y="0"/>
                  </a:lnTo>
                  <a:lnTo>
                    <a:pt x="3994311" y="2346736"/>
                  </a:lnTo>
                  <a:lnTo>
                    <a:pt x="0" y="23467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23990" y="2825408"/>
            <a:ext cx="5135310" cy="6432892"/>
            <a:chOff x="0" y="0"/>
            <a:chExt cx="1873375" cy="2346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3375" cy="2346736"/>
            </a:xfrm>
            <a:custGeom>
              <a:avLst/>
              <a:gdLst/>
              <a:ahLst/>
              <a:cxnLst/>
              <a:rect r="r" b="b" t="t" l="l"/>
              <a:pathLst>
                <a:path h="2346736" w="1873375">
                  <a:moveTo>
                    <a:pt x="0" y="0"/>
                  </a:moveTo>
                  <a:lnTo>
                    <a:pt x="1873375" y="0"/>
                  </a:lnTo>
                  <a:lnTo>
                    <a:pt x="1873375" y="2346736"/>
                  </a:lnTo>
                  <a:lnTo>
                    <a:pt x="0" y="23467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48567" y="3282828"/>
            <a:ext cx="4357040" cy="54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0"/>
              </a:lnSpc>
            </a:pPr>
            <a:r>
              <a:rPr lang="en-US" sz="2984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一、程式開發環境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6016" y="3933566"/>
            <a:ext cx="3755867" cy="30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5070" indent="-202535" lvl="1">
              <a:lnSpc>
                <a:spcPts val="2439"/>
              </a:lnSpc>
              <a:buFont typeface="Arial"/>
              <a:buChar char="•"/>
            </a:pPr>
            <a:r>
              <a:rPr lang="en-US" sz="1876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Google Colab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23192" y="-16682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106887" y="743948"/>
            <a:ext cx="1207422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使用工具、環境與成員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8567" y="4460605"/>
            <a:ext cx="4571893" cy="54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0"/>
              </a:lnSpc>
              <a:spcBef>
                <a:spcPct val="0"/>
              </a:spcBef>
            </a:pPr>
            <a:r>
              <a:rPr lang="en-US" sz="2984" strike="noStrike" u="none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二、分析工具與程式語言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6016" y="5105264"/>
            <a:ext cx="4294444" cy="153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5070" indent="-202535" lvl="1">
              <a:lnSpc>
                <a:spcPts val="2439"/>
              </a:lnSpc>
              <a:buFont typeface="Arial"/>
              <a:buChar char="•"/>
            </a:pPr>
            <a:r>
              <a:rPr lang="en-US" sz="1876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Python 3.10</a:t>
            </a:r>
          </a:p>
          <a:p>
            <a:pPr algn="l" marL="405070" indent="-202535" lvl="1">
              <a:lnSpc>
                <a:spcPts val="2439"/>
              </a:lnSpc>
              <a:buFont typeface="Arial"/>
              <a:buChar char="•"/>
            </a:pPr>
            <a:r>
              <a:rPr lang="en-US" sz="1876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pandas</a:t>
            </a:r>
          </a:p>
          <a:p>
            <a:pPr algn="l" marL="405070" indent="-202535" lvl="1">
              <a:lnSpc>
                <a:spcPts val="2439"/>
              </a:lnSpc>
              <a:buFont typeface="Arial"/>
              <a:buChar char="•"/>
            </a:pPr>
            <a:r>
              <a:rPr lang="en-US" sz="1876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matplotlib / seaborn</a:t>
            </a:r>
          </a:p>
          <a:p>
            <a:pPr algn="l" marL="405070" indent="-202535" lvl="1">
              <a:lnSpc>
                <a:spcPts val="2439"/>
              </a:lnSpc>
              <a:buFont typeface="Arial"/>
              <a:buChar char="•"/>
            </a:pPr>
            <a:r>
              <a:rPr lang="en-US" sz="1876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statsmodels / scipy</a:t>
            </a:r>
          </a:p>
          <a:p>
            <a:pPr algn="l" marL="405070" indent="-202535" lvl="1">
              <a:lnSpc>
                <a:spcPts val="2439"/>
              </a:lnSpc>
              <a:buFont typeface="Arial"/>
              <a:buChar char="•"/>
            </a:pPr>
            <a:r>
              <a:rPr lang="en-US" sz="1876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numpy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82403" y="3190668"/>
            <a:ext cx="4423211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成員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82403" y="4059249"/>
            <a:ext cx="3638718" cy="51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87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110021061 江采菁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82403" y="5268851"/>
            <a:ext cx="3638718" cy="51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87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110021082 涂成達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66090" y="4651223"/>
            <a:ext cx="3203422" cy="39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534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資料分析、簡報製作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66090" y="5864350"/>
            <a:ext cx="3203422" cy="39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534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影片錄製、報告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20461" y="3282828"/>
            <a:ext cx="4131239" cy="54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0"/>
              </a:lnSpc>
            </a:pPr>
            <a:r>
              <a:rPr lang="en-US" sz="2984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三、參考文獻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91500" y="3999005"/>
            <a:ext cx="6220160" cy="365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5070" indent="-202535" lvl="1">
              <a:lnSpc>
                <a:spcPts val="2439"/>
              </a:lnSpc>
              <a:spcBef>
                <a:spcPct val="0"/>
              </a:spcBef>
              <a:buFont typeface="Arial"/>
              <a:buChar char="•"/>
            </a:pP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陳思穎（2019）。</a:t>
            </a:r>
          </a:p>
          <a:p>
            <a:pPr algn="l">
              <a:lnSpc>
                <a:spcPts val="2439"/>
              </a:lnSpc>
              <a:spcBef>
                <a:spcPct val="0"/>
              </a:spcBef>
            </a:pP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青少年使用數位遊戲與學業表現關係之探討：</a:t>
            </a:r>
          </a:p>
          <a:p>
            <a:pPr algn="l">
              <a:lnSpc>
                <a:spcPts val="2439"/>
              </a:lnSpc>
              <a:spcBef>
                <a:spcPct val="0"/>
              </a:spcBef>
            </a:pP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</a:t>
            </a: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以自我控制力為調節變項。</a:t>
            </a:r>
          </a:p>
          <a:p>
            <a:pPr algn="l">
              <a:lnSpc>
                <a:spcPts val="2439"/>
              </a:lnSpc>
              <a:spcBef>
                <a:spcPct val="0"/>
              </a:spcBef>
            </a:pP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國立中正大學青少年教育研究所碩士論文。</a:t>
            </a:r>
          </a:p>
          <a:p>
            <a:pPr algn="l" marL="405070" indent="-202535" lvl="1">
              <a:lnSpc>
                <a:spcPts val="2439"/>
              </a:lnSpc>
              <a:spcBef>
                <a:spcPct val="0"/>
              </a:spcBef>
              <a:buFont typeface="Arial"/>
              <a:buChar char="•"/>
            </a:pP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吳志中、林怡君（2017）。</a:t>
            </a:r>
          </a:p>
          <a:p>
            <a:pPr algn="l">
              <a:lnSpc>
                <a:spcPts val="2439"/>
              </a:lnSpc>
              <a:spcBef>
                <a:spcPct val="0"/>
              </a:spcBef>
            </a:pP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線上遊戲使用對國中生學業表現與人際關係之影響。</a:t>
            </a:r>
          </a:p>
          <a:p>
            <a:pPr algn="l">
              <a:lnSpc>
                <a:spcPts val="2439"/>
              </a:lnSpc>
              <a:spcBef>
                <a:spcPct val="0"/>
              </a:spcBef>
            </a:pP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教育心理學報，49(3)，345–374。</a:t>
            </a:r>
          </a:p>
          <a:p>
            <a:pPr algn="l" marL="405070" indent="-202535" lvl="1">
              <a:lnSpc>
                <a:spcPts val="2439"/>
              </a:lnSpc>
              <a:buFont typeface="Arial"/>
              <a:buChar char="•"/>
            </a:pP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蘇宥任（2020）。</a:t>
            </a:r>
          </a:p>
          <a:p>
            <a:pPr algn="l">
              <a:lnSpc>
                <a:spcPts val="2439"/>
              </a:lnSpc>
              <a:spcBef>
                <a:spcPct val="0"/>
              </a:spcBef>
            </a:pP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</a:t>
            </a: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從學習動機觀點探討高中生遊戲行為與學業成就的關聯。</a:t>
            </a:r>
          </a:p>
          <a:p>
            <a:pPr algn="l">
              <a:lnSpc>
                <a:spcPts val="2439"/>
              </a:lnSpc>
              <a:spcBef>
                <a:spcPct val="0"/>
              </a:spcBef>
            </a:pPr>
            <a:r>
              <a:rPr lang="en-US" sz="1876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國立臺灣師範大學教育心理與輔導學系碩士論文。</a:t>
            </a:r>
          </a:p>
          <a:p>
            <a:pPr algn="l" marL="405070" indent="-202535" lvl="1">
              <a:lnSpc>
                <a:spcPts val="2439"/>
              </a:lnSpc>
              <a:spcBef>
                <a:spcPct val="0"/>
              </a:spcBef>
              <a:buFont typeface="Arial"/>
              <a:buChar char="•"/>
            </a:pPr>
            <a:r>
              <a:rPr lang="en-US" sz="1876" strike="noStrike" u="sng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7" tooltip="https://www.kaggle.com/datasets/willianoliveiragibin/games-and-students"/>
              </a:rPr>
              <a:t>Willian Oliveira Gibin. (2023).</a:t>
            </a:r>
          </a:p>
          <a:p>
            <a:pPr algn="l">
              <a:lnSpc>
                <a:spcPts val="2439"/>
              </a:lnSpc>
            </a:pPr>
            <a:r>
              <a:rPr lang="en-US" sz="1876" strike="noStrik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8" tooltip="https://www.kaggle.com/datasets/willianoliveiragibin/games-and-students"/>
              </a:rPr>
              <a:t>     </a:t>
            </a:r>
            <a:r>
              <a:rPr lang="en-US" sz="1876" strike="noStrike" u="sng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9" tooltip="https://www.kaggle.com/datasets/willianoliveiragibin/games-and-students"/>
              </a:rPr>
              <a:t>Games and Students [Data set]. Kaggle.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10273"/>
            <a:ext cx="15795020" cy="6745738"/>
            <a:chOff x="0" y="0"/>
            <a:chExt cx="5762066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460863"/>
            </a:xfrm>
            <a:custGeom>
              <a:avLst/>
              <a:gdLst/>
              <a:ahLst/>
              <a:cxnLst/>
              <a:rect r="r" b="b" t="t" l="l"/>
              <a:pathLst>
                <a:path h="24608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927838" y="3697256"/>
            <a:ext cx="5755862" cy="5079548"/>
          </a:xfrm>
          <a:custGeom>
            <a:avLst/>
            <a:gdLst/>
            <a:ahLst/>
            <a:cxnLst/>
            <a:rect r="r" b="b" t="t" l="l"/>
            <a:pathLst>
              <a:path h="5079548" w="5755862">
                <a:moveTo>
                  <a:pt x="0" y="0"/>
                </a:moveTo>
                <a:lnTo>
                  <a:pt x="5755862" y="0"/>
                </a:lnTo>
                <a:lnTo>
                  <a:pt x="5755862" y="5079548"/>
                </a:lnTo>
                <a:lnTo>
                  <a:pt x="0" y="50795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09474" y="8077968"/>
            <a:ext cx="3864623" cy="39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7"/>
              </a:lnSpc>
            </a:pPr>
            <a:r>
              <a:rPr lang="en-US" sz="2334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使用工具、環境與成員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83996" y="743941"/>
            <a:ext cx="10839717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03747" y="4735693"/>
            <a:ext cx="4329474" cy="3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7"/>
              </a:lnSpc>
            </a:pPr>
            <a:r>
              <a:rPr lang="en-US" sz="2334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</a:t>
            </a:r>
            <a:r>
              <a:rPr lang="en-US" sz="2334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6" action="ppaction://hlinksldjump"/>
              </a:rPr>
              <a:t>處理流程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03747" y="5848640"/>
            <a:ext cx="4329474" cy="3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7"/>
              </a:lnSpc>
            </a:pPr>
            <a:r>
              <a:rPr lang="en-US" sz="2334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7" action="ppaction://hlinksldjump"/>
              </a:rPr>
              <a:t>探索性資料分析(EDA)</a:t>
            </a:r>
            <a:r>
              <a:rPr lang="en-US" sz="2334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與進階分析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09474" y="6960930"/>
            <a:ext cx="4329474" cy="39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7"/>
              </a:lnSpc>
            </a:pPr>
            <a:r>
              <a:rPr lang="en-US" sz="2334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結論與建議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03747" y="3622746"/>
            <a:ext cx="4329474" cy="3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7"/>
              </a:lnSpc>
            </a:pPr>
            <a:r>
              <a:rPr lang="en-US" sz="2334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8" action="ppaction://hlinksldjump"/>
              </a:rPr>
              <a:t>研究背景、動機</a:t>
            </a:r>
            <a:r>
              <a:rPr lang="en-US" sz="2334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與目標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3872" y="3282103"/>
            <a:ext cx="812776" cy="100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002"/>
              </a:lnSpc>
              <a:spcBef>
                <a:spcPct val="0"/>
              </a:spcBef>
            </a:pPr>
            <a:r>
              <a:rPr lang="en-US" sz="5835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8590" y="7742597"/>
            <a:ext cx="812776" cy="100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002"/>
              </a:lnSpc>
              <a:spcBef>
                <a:spcPct val="0"/>
              </a:spcBef>
            </a:pPr>
            <a:r>
              <a:rPr lang="en-US" sz="5835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5</a:t>
            </a:r>
            <a:r>
              <a:rPr lang="en-US" sz="5835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3872" y="4395051"/>
            <a:ext cx="812776" cy="100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002"/>
              </a:lnSpc>
              <a:spcBef>
                <a:spcPct val="0"/>
              </a:spcBef>
            </a:pPr>
            <a:r>
              <a:rPr lang="en-US" sz="5835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2.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18590" y="5512350"/>
            <a:ext cx="812776" cy="100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002"/>
              </a:lnSpc>
              <a:spcBef>
                <a:spcPct val="0"/>
              </a:spcBef>
            </a:pPr>
            <a:r>
              <a:rPr lang="en-US" sz="5835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3.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2337" y="6629649"/>
            <a:ext cx="812776" cy="100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002"/>
              </a:lnSpc>
              <a:spcBef>
                <a:spcPct val="0"/>
              </a:spcBef>
            </a:pPr>
            <a:r>
              <a:rPr lang="en-US" sz="5835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4</a:t>
            </a:r>
            <a:r>
              <a:rPr lang="en-US" sz="5835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640939" y="675347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631472" y="346245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343318" y="9014298"/>
            <a:ext cx="340383" cy="488004"/>
          </a:xfrm>
          <a:custGeom>
            <a:avLst/>
            <a:gdLst/>
            <a:ahLst/>
            <a:cxnLst/>
            <a:rect r="r" b="b" t="t" l="l"/>
            <a:pathLst>
              <a:path h="488004" w="340383">
                <a:moveTo>
                  <a:pt x="0" y="0"/>
                </a:moveTo>
                <a:lnTo>
                  <a:pt x="340382" y="0"/>
                </a:lnTo>
                <a:lnTo>
                  <a:pt x="340382" y="488004"/>
                </a:lnTo>
                <a:lnTo>
                  <a:pt x="0" y="4880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3086"/>
            <a:ext cx="16439375" cy="3166885"/>
            <a:chOff x="0" y="0"/>
            <a:chExt cx="5997128" cy="1155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155288"/>
            </a:xfrm>
            <a:custGeom>
              <a:avLst/>
              <a:gdLst/>
              <a:ahLst/>
              <a:cxnLst/>
              <a:rect r="r" b="b" t="t" l="l"/>
              <a:pathLst>
                <a:path h="115528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155288"/>
                  </a:lnTo>
                  <a:lnTo>
                    <a:pt x="0" y="11552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4229633"/>
            <a:ext cx="16439375" cy="4443425"/>
            <a:chOff x="0" y="0"/>
            <a:chExt cx="5997128" cy="1620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7129" cy="1620974"/>
            </a:xfrm>
            <a:custGeom>
              <a:avLst/>
              <a:gdLst/>
              <a:ahLst/>
              <a:cxnLst/>
              <a:rect r="r" b="b" t="t" l="l"/>
              <a:pathLst>
                <a:path h="162097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620974"/>
                  </a:lnTo>
                  <a:lnTo>
                    <a:pt x="0" y="1620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7790" y="2021395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6217" y="1399754"/>
            <a:ext cx="1339556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研究背景、動機與目標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471282" y="158885"/>
            <a:ext cx="485587" cy="696182"/>
          </a:xfrm>
          <a:custGeom>
            <a:avLst/>
            <a:gdLst/>
            <a:ahLst/>
            <a:cxnLst/>
            <a:rect r="r" b="b" t="t" l="l"/>
            <a:pathLst>
              <a:path h="696182" w="485587">
                <a:moveTo>
                  <a:pt x="0" y="0"/>
                </a:moveTo>
                <a:lnTo>
                  <a:pt x="485587" y="0"/>
                </a:lnTo>
                <a:lnTo>
                  <a:pt x="485587" y="696182"/>
                </a:lnTo>
                <a:lnTo>
                  <a:pt x="0" y="696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49486" y="5064744"/>
            <a:ext cx="14351393" cy="178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4"/>
              </a:lnSpc>
            </a:pPr>
            <a:r>
              <a:rPr lang="en-US" sz="2538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隨著電子遊戲普及化，學生花費於遊戲的時間顯著增加，引發了對學業表現影響的關注。</a:t>
            </a:r>
          </a:p>
          <a:p>
            <a:pPr algn="l">
              <a:lnSpc>
                <a:spcPts val="3554"/>
              </a:lnSpc>
            </a:pPr>
          </a:p>
          <a:p>
            <a:pPr algn="l">
              <a:lnSpc>
                <a:spcPts val="3554"/>
              </a:lnSpc>
            </a:pPr>
            <a:r>
              <a:rPr lang="en-US" sz="2538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本</a:t>
            </a:r>
            <a:r>
              <a:rPr lang="en-US" sz="2538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研究旨在探討學生的遊戲行為（年資、頻率、時長）是否與其學業成績呈現相關性，並結合家庭背景等因素進行整體分析。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49486" y="7356501"/>
            <a:ext cx="14351393" cy="433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4"/>
              </a:lnSpc>
            </a:pPr>
            <a:r>
              <a:rPr lang="en-US" sz="2538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本</a:t>
            </a:r>
            <a:r>
              <a:rPr lang="en-US" sz="2538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研究旨在透過量化分析與資料視覺化方式，深入探討學生的遊戲行為與學業表現之間的潛在關係。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3086"/>
            <a:ext cx="16439375" cy="3166885"/>
            <a:chOff x="0" y="0"/>
            <a:chExt cx="5997128" cy="1155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155288"/>
            </a:xfrm>
            <a:custGeom>
              <a:avLst/>
              <a:gdLst/>
              <a:ahLst/>
              <a:cxnLst/>
              <a:rect r="r" b="b" t="t" l="l"/>
              <a:pathLst>
                <a:path h="1155288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155288"/>
                  </a:lnTo>
                  <a:lnTo>
                    <a:pt x="0" y="11552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4229633"/>
            <a:ext cx="16439375" cy="4443425"/>
            <a:chOff x="0" y="0"/>
            <a:chExt cx="5997128" cy="1620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7129" cy="1620974"/>
            </a:xfrm>
            <a:custGeom>
              <a:avLst/>
              <a:gdLst/>
              <a:ahLst/>
              <a:cxnLst/>
              <a:rect r="r" b="b" t="t" l="l"/>
              <a:pathLst>
                <a:path h="162097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620974"/>
                  </a:lnTo>
                  <a:lnTo>
                    <a:pt x="0" y="162097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7790" y="2021395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46217" y="1399754"/>
            <a:ext cx="1339556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資料處理流程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471282" y="158885"/>
            <a:ext cx="485587" cy="696182"/>
          </a:xfrm>
          <a:custGeom>
            <a:avLst/>
            <a:gdLst/>
            <a:ahLst/>
            <a:cxnLst/>
            <a:rect r="r" b="b" t="t" l="l"/>
            <a:pathLst>
              <a:path h="696182" w="485587">
                <a:moveTo>
                  <a:pt x="0" y="0"/>
                </a:moveTo>
                <a:lnTo>
                  <a:pt x="485587" y="0"/>
                </a:lnTo>
                <a:lnTo>
                  <a:pt x="485587" y="696182"/>
                </a:lnTo>
                <a:lnTo>
                  <a:pt x="0" y="696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51090" y="5119688"/>
            <a:ext cx="14190693" cy="207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948" indent="-318474" lvl="1">
              <a:lnSpc>
                <a:spcPts val="4130"/>
              </a:lnSpc>
              <a:buFont typeface="Arial"/>
              <a:buChar char="•"/>
            </a:pPr>
            <a:r>
              <a:rPr lang="en-US" sz="2950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研究使用之資料集來源為 Kaggle 上公開之《Games and Students》資料集</a:t>
            </a:r>
          </a:p>
          <a:p>
            <a:pPr algn="l" marL="636948" indent="-318474" lvl="1">
              <a:lnSpc>
                <a:spcPts val="4130"/>
              </a:lnSpc>
              <a:buFont typeface="Arial"/>
              <a:buChar char="•"/>
            </a:pPr>
            <a:r>
              <a:rPr lang="en-US" sz="2950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  <a:r>
              <a:rPr lang="en-US" sz="2950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資料筆數： 770筆</a:t>
            </a:r>
          </a:p>
          <a:p>
            <a:pPr algn="l" marL="636948" indent="-318474" lvl="1">
              <a:lnSpc>
                <a:spcPts val="4130"/>
              </a:lnSpc>
              <a:buFont typeface="Arial"/>
              <a:buChar char="•"/>
            </a:pPr>
            <a:r>
              <a:rPr lang="en-US" sz="2950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欄位包括： 遊戲年資、頻率、時長、父母教育程度、家庭收入、成績</a:t>
            </a:r>
          </a:p>
          <a:p>
            <a:pPr algn="l" marL="636948" indent="-318474" lvl="1">
              <a:lnSpc>
                <a:spcPts val="4130"/>
              </a:lnSpc>
              <a:buFont typeface="Arial"/>
              <a:buChar char="•"/>
            </a:pPr>
            <a:r>
              <a:rPr lang="en-US" sz="2950" strike="noStrike" u="none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處理步驟： 去除重複值與不一致資料，檢查缺失值並標準化處理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15205"/>
            <a:ext cx="9009410" cy="5787794"/>
            <a:chOff x="0" y="0"/>
            <a:chExt cx="328665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6657" cy="2111403"/>
            </a:xfrm>
            <a:custGeom>
              <a:avLst/>
              <a:gdLst/>
              <a:ahLst/>
              <a:cxnLst/>
              <a:rect r="r" b="b" t="t" l="l"/>
              <a:pathLst>
                <a:path h="211140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1150" y="657204"/>
            <a:ext cx="7087021" cy="8045795"/>
            <a:chOff x="0" y="0"/>
            <a:chExt cx="2585364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935128"/>
            </a:xfrm>
            <a:custGeom>
              <a:avLst/>
              <a:gdLst/>
              <a:ahLst/>
              <a:cxnLst/>
              <a:rect r="r" b="b" t="t" l="l"/>
              <a:pathLst>
                <a:path h="293512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21823" y="1880103"/>
            <a:ext cx="5965675" cy="6126495"/>
          </a:xfrm>
          <a:custGeom>
            <a:avLst/>
            <a:gdLst/>
            <a:ahLst/>
            <a:cxnLst/>
            <a:rect r="r" b="b" t="t" l="l"/>
            <a:pathLst>
              <a:path h="6126495" w="5965675">
                <a:moveTo>
                  <a:pt x="0" y="0"/>
                </a:moveTo>
                <a:lnTo>
                  <a:pt x="5965674" y="0"/>
                </a:lnTo>
                <a:lnTo>
                  <a:pt x="5965674" y="6126495"/>
                </a:lnTo>
                <a:lnTo>
                  <a:pt x="0" y="6126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66220" y="1076590"/>
            <a:ext cx="7687959" cy="95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11"/>
              </a:lnSpc>
              <a:spcBef>
                <a:spcPct val="0"/>
              </a:spcBef>
            </a:pPr>
            <a:r>
              <a:rPr lang="en-US" sz="550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探索性資料分析(EDA)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6220" y="3268791"/>
            <a:ext cx="7710211" cy="54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8" action="ppaction://hlinksldjump"/>
              </a:rPr>
              <a:t>1.成績         Grade</a:t>
            </a: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8" action="ppaction://hlinksldjump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6220" y="7081837"/>
            <a:ext cx="7710211" cy="54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7</a:t>
            </a: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9" action="ppaction://hlinksldjump"/>
              </a:rPr>
              <a:t>.父母教育程度 Father/Mother  Education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6220" y="4541487"/>
            <a:ext cx="7710211" cy="54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3</a:t>
            </a: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10" action="ppaction://hlinksldjump"/>
              </a:rPr>
              <a:t>.遊戲年資分布 Playing Years</a:t>
            </a: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10" action="ppaction://hlinksldjump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6220" y="5183598"/>
            <a:ext cx="7710211" cy="54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4</a:t>
            </a: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11" action="ppaction://hlinksldjump"/>
              </a:rPr>
              <a:t>.每日遊戲時長 Playing Hours</a:t>
            </a: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11" action="ppaction://hlinksldjump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6220" y="3908332"/>
            <a:ext cx="7710211" cy="54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2</a:t>
            </a: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12" action="ppaction://hlinksldjump"/>
              </a:rPr>
              <a:t>.遊戲頻率     Playing Often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6220" y="6444816"/>
            <a:ext cx="7710211" cy="54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6</a:t>
            </a: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13" action="ppaction://hlinksldjump"/>
              </a:rPr>
              <a:t>.家庭收入分層 Parent Revenue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66220" y="5810584"/>
            <a:ext cx="7710211" cy="54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5</a:t>
            </a: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10" action="ppaction://hlinksldjump"/>
              </a:rPr>
              <a:t>.遊戲相關變數對成績影響程度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66220" y="7714991"/>
            <a:ext cx="7710211" cy="54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14" action="ppaction://hlinksldjump"/>
              </a:rPr>
              <a:t>8</a:t>
            </a:r>
            <a:r>
              <a:rPr lang="en-US" sz="3040">
                <a:solidFill>
                  <a:srgbClr val="323739"/>
                </a:solidFill>
                <a:latin typeface="王漢宗特黑體"/>
                <a:ea typeface="王漢宗特黑體"/>
                <a:cs typeface="王漢宗特黑體"/>
                <a:sym typeface="王漢宗特黑體"/>
                <a:hlinkClick r:id="rId14" action="ppaction://hlinksldjump"/>
              </a:rPr>
              <a:t>.特殊群體與家庭間的關係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970" y="657204"/>
            <a:ext cx="6764375" cy="1907038"/>
            <a:chOff x="0" y="0"/>
            <a:chExt cx="2467662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7662" cy="695693"/>
            </a:xfrm>
            <a:custGeom>
              <a:avLst/>
              <a:gdLst/>
              <a:ahLst/>
              <a:cxnLst/>
              <a:rect r="r" b="b" t="t" l="l"/>
              <a:pathLst>
                <a:path h="695693" w="2467662">
                  <a:moveTo>
                    <a:pt x="0" y="0"/>
                  </a:moveTo>
                  <a:lnTo>
                    <a:pt x="2467662" y="0"/>
                  </a:lnTo>
                  <a:lnTo>
                    <a:pt x="2467662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5970" y="2915205"/>
            <a:ext cx="6764375" cy="5787794"/>
            <a:chOff x="0" y="0"/>
            <a:chExt cx="2467662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7662" cy="2111403"/>
            </a:xfrm>
            <a:custGeom>
              <a:avLst/>
              <a:gdLst/>
              <a:ahLst/>
              <a:cxnLst/>
              <a:rect r="r" b="b" t="t" l="l"/>
              <a:pathLst>
                <a:path h="2111403" w="2467662">
                  <a:moveTo>
                    <a:pt x="0" y="0"/>
                  </a:moveTo>
                  <a:lnTo>
                    <a:pt x="2467662" y="0"/>
                  </a:lnTo>
                  <a:lnTo>
                    <a:pt x="2467662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016271" y="657204"/>
            <a:ext cx="9331900" cy="8045795"/>
            <a:chOff x="0" y="0"/>
            <a:chExt cx="3404302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04302" cy="2935128"/>
            </a:xfrm>
            <a:custGeom>
              <a:avLst/>
              <a:gdLst/>
              <a:ahLst/>
              <a:cxnLst/>
              <a:rect r="r" b="b" t="t" l="l"/>
              <a:pathLst>
                <a:path h="2935128" w="3404302">
                  <a:moveTo>
                    <a:pt x="0" y="0"/>
                  </a:moveTo>
                  <a:lnTo>
                    <a:pt x="3404302" y="0"/>
                  </a:lnTo>
                  <a:lnTo>
                    <a:pt x="3404302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48507" y="2059396"/>
            <a:ext cx="8667428" cy="5241412"/>
          </a:xfrm>
          <a:custGeom>
            <a:avLst/>
            <a:gdLst/>
            <a:ahLst/>
            <a:cxnLst/>
            <a:rect r="r" b="b" t="t" l="l"/>
            <a:pathLst>
              <a:path h="5241412" w="8667428">
                <a:moveTo>
                  <a:pt x="0" y="0"/>
                </a:moveTo>
                <a:lnTo>
                  <a:pt x="8667427" y="0"/>
                </a:lnTo>
                <a:lnTo>
                  <a:pt x="8667427" y="5241412"/>
                </a:lnTo>
                <a:lnTo>
                  <a:pt x="0" y="5241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27" r="0" b="-82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35318" y="915906"/>
            <a:ext cx="5664048" cy="13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1"/>
              </a:lnSpc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成績 </a:t>
            </a:r>
          </a:p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Grade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5298" y="4072912"/>
            <a:ext cx="6245719" cy="340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217" indent="-262609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整體成績分布偏向左側，分數偏低的學生較多，呈現出正偏態的分布。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9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成績落在 60～75 分左右的學生占比最多。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9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仍有少數學生達到 90～100 分的高分，但比例不高。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95970" y="9055424"/>
            <a:ext cx="3223991" cy="959731"/>
            <a:chOff x="0" y="0"/>
            <a:chExt cx="1176121" cy="3501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6120" cy="350112"/>
            </a:xfrm>
            <a:custGeom>
              <a:avLst/>
              <a:gdLst/>
              <a:ahLst/>
              <a:cxnLst/>
              <a:rect r="r" b="b" t="t" l="l"/>
              <a:pathLst>
                <a:path h="350112" w="1176120">
                  <a:moveTo>
                    <a:pt x="0" y="0"/>
                  </a:moveTo>
                  <a:lnTo>
                    <a:pt x="1176120" y="0"/>
                  </a:lnTo>
                  <a:lnTo>
                    <a:pt x="1176120" y="350112"/>
                  </a:lnTo>
                  <a:lnTo>
                    <a:pt x="0" y="3501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908520" y="9267825"/>
            <a:ext cx="119889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3583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8" action="ppaction://hlinksldjump"/>
              </a:rPr>
              <a:t>返回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970" y="657204"/>
            <a:ext cx="7711667" cy="1907038"/>
            <a:chOff x="0" y="0"/>
            <a:chExt cx="281323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3237" cy="695693"/>
            </a:xfrm>
            <a:custGeom>
              <a:avLst/>
              <a:gdLst/>
              <a:ahLst/>
              <a:cxnLst/>
              <a:rect r="r" b="b" t="t" l="l"/>
              <a:pathLst>
                <a:path h="69569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5970" y="2915205"/>
            <a:ext cx="7711667" cy="5787794"/>
            <a:chOff x="0" y="0"/>
            <a:chExt cx="281323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3237" cy="2111403"/>
            </a:xfrm>
            <a:custGeom>
              <a:avLst/>
              <a:gdLst/>
              <a:ahLst/>
              <a:cxnLst/>
              <a:rect r="r" b="b" t="t" l="l"/>
              <a:pathLst>
                <a:path h="211140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73131" y="657204"/>
            <a:ext cx="8375039" cy="8045795"/>
            <a:chOff x="0" y="0"/>
            <a:chExt cx="3055237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55237" cy="2935128"/>
            </a:xfrm>
            <a:custGeom>
              <a:avLst/>
              <a:gdLst/>
              <a:ahLst/>
              <a:cxnLst/>
              <a:rect r="r" b="b" t="t" l="l"/>
              <a:pathLst>
                <a:path h="2935128" w="3055237">
                  <a:moveTo>
                    <a:pt x="0" y="0"/>
                  </a:moveTo>
                  <a:lnTo>
                    <a:pt x="3055237" y="0"/>
                  </a:lnTo>
                  <a:lnTo>
                    <a:pt x="3055237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35015" y="1746363"/>
            <a:ext cx="7451272" cy="5867478"/>
          </a:xfrm>
          <a:custGeom>
            <a:avLst/>
            <a:gdLst/>
            <a:ahLst/>
            <a:cxnLst/>
            <a:rect r="r" b="b" t="t" l="l"/>
            <a:pathLst>
              <a:path h="5867478" w="7451272">
                <a:moveTo>
                  <a:pt x="0" y="0"/>
                </a:moveTo>
                <a:lnTo>
                  <a:pt x="7451272" y="0"/>
                </a:lnTo>
                <a:lnTo>
                  <a:pt x="7451272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95970" y="9055424"/>
            <a:ext cx="3223991" cy="959731"/>
            <a:chOff x="0" y="0"/>
            <a:chExt cx="1176121" cy="3501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6120" cy="350112"/>
            </a:xfrm>
            <a:custGeom>
              <a:avLst/>
              <a:gdLst/>
              <a:ahLst/>
              <a:cxnLst/>
              <a:rect r="r" b="b" t="t" l="l"/>
              <a:pathLst>
                <a:path h="350112" w="1176120">
                  <a:moveTo>
                    <a:pt x="0" y="0"/>
                  </a:moveTo>
                  <a:lnTo>
                    <a:pt x="1176120" y="0"/>
                  </a:lnTo>
                  <a:lnTo>
                    <a:pt x="1176120" y="350112"/>
                  </a:lnTo>
                  <a:lnTo>
                    <a:pt x="0" y="3501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635318" y="915906"/>
            <a:ext cx="5664048" cy="13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1"/>
              </a:lnSpc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遊戲頻率</a:t>
            </a:r>
          </a:p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Playing Often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5846" y="3434935"/>
            <a:ext cx="6551915" cy="47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此圖呈現學生的遊戲頻率。</a:t>
            </a:r>
          </a:p>
          <a:p>
            <a:pPr algn="l">
              <a:lnSpc>
                <a:spcPts val="3405"/>
              </a:lnSpc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（由 0 至 5，數值越高表示越頻繁）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「0」與「5」級人數皆偏多，說明樣本中存在兩極化現象：一部分幾乎不玩，一部分則天天遊玩。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8" lvl="1">
              <a:lnSpc>
                <a:spcPts val="3405"/>
              </a:lnSpc>
              <a:spcBef>
                <a:spcPct val="0"/>
              </a:spcBef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中間頻率（2–3 級）則相對較少。</a:t>
            </a:r>
          </a:p>
          <a:p>
            <a:pPr algn="l">
              <a:lnSpc>
                <a:spcPts val="3405"/>
              </a:lnSpc>
              <a:spcBef>
                <a:spcPct val="0"/>
              </a:spcBef>
            </a:pP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遊戲頻率呈現明顯的「雙峰分布」，為後續分析成績與遊戲習慣關聯提供切入點。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08520" y="9267825"/>
            <a:ext cx="119889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3583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8" action="ppaction://hlinksldjump"/>
              </a:rPr>
              <a:t>返回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970" y="657204"/>
            <a:ext cx="7711667" cy="1907038"/>
            <a:chOff x="0" y="0"/>
            <a:chExt cx="281323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3237" cy="695693"/>
            </a:xfrm>
            <a:custGeom>
              <a:avLst/>
              <a:gdLst/>
              <a:ahLst/>
              <a:cxnLst/>
              <a:rect r="r" b="b" t="t" l="l"/>
              <a:pathLst>
                <a:path h="69569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5970" y="2915205"/>
            <a:ext cx="7711667" cy="5787794"/>
            <a:chOff x="0" y="0"/>
            <a:chExt cx="281323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3237" cy="2111403"/>
            </a:xfrm>
            <a:custGeom>
              <a:avLst/>
              <a:gdLst/>
              <a:ahLst/>
              <a:cxnLst/>
              <a:rect r="r" b="b" t="t" l="l"/>
              <a:pathLst>
                <a:path h="211140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73131" y="657204"/>
            <a:ext cx="8375039" cy="8045795"/>
            <a:chOff x="0" y="0"/>
            <a:chExt cx="3055237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55237" cy="2935128"/>
            </a:xfrm>
            <a:custGeom>
              <a:avLst/>
              <a:gdLst/>
              <a:ahLst/>
              <a:cxnLst/>
              <a:rect r="r" b="b" t="t" l="l"/>
              <a:pathLst>
                <a:path h="2935128" w="3055237">
                  <a:moveTo>
                    <a:pt x="0" y="0"/>
                  </a:moveTo>
                  <a:lnTo>
                    <a:pt x="3055237" y="0"/>
                  </a:lnTo>
                  <a:lnTo>
                    <a:pt x="3055237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47247" y="696098"/>
            <a:ext cx="5732450" cy="4513998"/>
          </a:xfrm>
          <a:custGeom>
            <a:avLst/>
            <a:gdLst/>
            <a:ahLst/>
            <a:cxnLst/>
            <a:rect r="r" b="b" t="t" l="l"/>
            <a:pathLst>
              <a:path h="4513998" w="5732450">
                <a:moveTo>
                  <a:pt x="0" y="0"/>
                </a:moveTo>
                <a:lnTo>
                  <a:pt x="5732450" y="0"/>
                </a:lnTo>
                <a:lnTo>
                  <a:pt x="5732450" y="4513997"/>
                </a:lnTo>
                <a:lnTo>
                  <a:pt x="0" y="45139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95970" y="9055424"/>
            <a:ext cx="3223991" cy="959731"/>
            <a:chOff x="0" y="0"/>
            <a:chExt cx="1176121" cy="3501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6120" cy="350112"/>
            </a:xfrm>
            <a:custGeom>
              <a:avLst/>
              <a:gdLst/>
              <a:ahLst/>
              <a:cxnLst/>
              <a:rect r="r" b="b" t="t" l="l"/>
              <a:pathLst>
                <a:path h="350112" w="1176120">
                  <a:moveTo>
                    <a:pt x="0" y="0"/>
                  </a:moveTo>
                  <a:lnTo>
                    <a:pt x="1176120" y="0"/>
                  </a:lnTo>
                  <a:lnTo>
                    <a:pt x="1176120" y="350112"/>
                  </a:lnTo>
                  <a:lnTo>
                    <a:pt x="0" y="3501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976544" y="5181391"/>
            <a:ext cx="6368213" cy="3482715"/>
          </a:xfrm>
          <a:custGeom>
            <a:avLst/>
            <a:gdLst/>
            <a:ahLst/>
            <a:cxnLst/>
            <a:rect r="r" b="b" t="t" l="l"/>
            <a:pathLst>
              <a:path h="3482715" w="6368213">
                <a:moveTo>
                  <a:pt x="0" y="0"/>
                </a:moveTo>
                <a:lnTo>
                  <a:pt x="6368213" y="0"/>
                </a:lnTo>
                <a:lnTo>
                  <a:pt x="6368213" y="3482715"/>
                </a:lnTo>
                <a:lnTo>
                  <a:pt x="0" y="34827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35318" y="915906"/>
            <a:ext cx="5664048" cy="13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1"/>
              </a:lnSpc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遊戲年資分布 </a:t>
            </a:r>
          </a:p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Playing Years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2317" y="3434935"/>
            <a:ext cx="6838973" cy="47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本圖顯示學生在遊戲活動上的累積經驗。</a:t>
            </a:r>
          </a:p>
          <a:p>
            <a:pPr algn="l">
              <a:lnSpc>
                <a:spcPts val="3405"/>
              </a:lnSpc>
              <a:spcBef>
                <a:spcPct val="0"/>
              </a:spcBef>
            </a:pP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「0年」與「1年」的學生占比最高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，顯示有相當比例的學生接觸遊戲不久或為新手玩家。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超過 2 年以上經驗者則逐漸下降，可能與年齡層或學業負擔有關。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遊戲年資主要集中於 0–2 年，樣本結構偏向遊戲經驗較淺的族群，年資與成績關聯性低，未見顯著趨勢。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08520" y="9267825"/>
            <a:ext cx="119889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3583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9" action="ppaction://hlinksldjump"/>
              </a:rPr>
              <a:t>返回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970" y="657204"/>
            <a:ext cx="7711667" cy="1907038"/>
            <a:chOff x="0" y="0"/>
            <a:chExt cx="281323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3237" cy="695693"/>
            </a:xfrm>
            <a:custGeom>
              <a:avLst/>
              <a:gdLst/>
              <a:ahLst/>
              <a:cxnLst/>
              <a:rect r="r" b="b" t="t" l="l"/>
              <a:pathLst>
                <a:path h="69569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5970" y="2915205"/>
            <a:ext cx="7711667" cy="5787794"/>
            <a:chOff x="0" y="0"/>
            <a:chExt cx="281323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3237" cy="2111403"/>
            </a:xfrm>
            <a:custGeom>
              <a:avLst/>
              <a:gdLst/>
              <a:ahLst/>
              <a:cxnLst/>
              <a:rect r="r" b="b" t="t" l="l"/>
              <a:pathLst>
                <a:path h="2111403" w="2813237">
                  <a:moveTo>
                    <a:pt x="0" y="0"/>
                  </a:moveTo>
                  <a:lnTo>
                    <a:pt x="2813237" y="0"/>
                  </a:lnTo>
                  <a:lnTo>
                    <a:pt x="281323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73131" y="657204"/>
            <a:ext cx="8375039" cy="8045795"/>
            <a:chOff x="0" y="0"/>
            <a:chExt cx="3055237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55237" cy="2935128"/>
            </a:xfrm>
            <a:custGeom>
              <a:avLst/>
              <a:gdLst/>
              <a:ahLst/>
              <a:cxnLst/>
              <a:rect r="r" b="b" t="t" l="l"/>
              <a:pathLst>
                <a:path h="2935128" w="3055237">
                  <a:moveTo>
                    <a:pt x="0" y="0"/>
                  </a:moveTo>
                  <a:lnTo>
                    <a:pt x="3055237" y="0"/>
                  </a:lnTo>
                  <a:lnTo>
                    <a:pt x="3055237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95970" y="9055424"/>
            <a:ext cx="3223991" cy="959731"/>
            <a:chOff x="0" y="0"/>
            <a:chExt cx="1176121" cy="3501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6120" cy="350112"/>
            </a:xfrm>
            <a:custGeom>
              <a:avLst/>
              <a:gdLst/>
              <a:ahLst/>
              <a:cxnLst/>
              <a:rect r="r" b="b" t="t" l="l"/>
              <a:pathLst>
                <a:path h="350112" w="1176120">
                  <a:moveTo>
                    <a:pt x="0" y="0"/>
                  </a:moveTo>
                  <a:lnTo>
                    <a:pt x="1176120" y="0"/>
                  </a:lnTo>
                  <a:lnTo>
                    <a:pt x="1176120" y="350112"/>
                  </a:lnTo>
                  <a:lnTo>
                    <a:pt x="0" y="3501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306846" y="672057"/>
            <a:ext cx="5707610" cy="4486296"/>
          </a:xfrm>
          <a:custGeom>
            <a:avLst/>
            <a:gdLst/>
            <a:ahLst/>
            <a:cxnLst/>
            <a:rect r="r" b="b" t="t" l="l"/>
            <a:pathLst>
              <a:path h="4486296" w="5707610">
                <a:moveTo>
                  <a:pt x="0" y="0"/>
                </a:moveTo>
                <a:lnTo>
                  <a:pt x="5707610" y="0"/>
                </a:lnTo>
                <a:lnTo>
                  <a:pt x="5707610" y="4486296"/>
                </a:lnTo>
                <a:lnTo>
                  <a:pt x="0" y="4486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010850" y="5143500"/>
            <a:ext cx="6299601" cy="3445191"/>
          </a:xfrm>
          <a:custGeom>
            <a:avLst/>
            <a:gdLst/>
            <a:ahLst/>
            <a:cxnLst/>
            <a:rect r="r" b="b" t="t" l="l"/>
            <a:pathLst>
              <a:path h="3445191" w="6299601">
                <a:moveTo>
                  <a:pt x="0" y="0"/>
                </a:moveTo>
                <a:lnTo>
                  <a:pt x="6299601" y="0"/>
                </a:lnTo>
                <a:lnTo>
                  <a:pt x="6299601" y="3445191"/>
                </a:lnTo>
                <a:lnTo>
                  <a:pt x="0" y="344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35318" y="915906"/>
            <a:ext cx="5664048" cy="131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1"/>
              </a:lnSpc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每日遊戲時長 </a:t>
            </a:r>
          </a:p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405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Playing Hours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1886" y="3649247"/>
            <a:ext cx="6819836" cy="427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此圖說明學生平均每日遊戲時間的分布情形。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8" lvl="1">
              <a:lnSpc>
                <a:spcPts val="3405"/>
              </a:lnSpc>
              <a:spcBef>
                <a:spcPct val="0"/>
              </a:spcBef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大多數學生的遊戲時長合理分布於 0–2 小時內，為研究的主要樣本基礎。</a:t>
            </a:r>
          </a:p>
          <a:p>
            <a:pPr algn="l">
              <a:lnSpc>
                <a:spcPts val="3405"/>
              </a:lnSpc>
              <a:spcBef>
                <a:spcPct val="0"/>
              </a:spcBef>
            </a:pP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成績與遊戲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時長間存在明確趨勢：適度遊戲有利</a:t>
            </a: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，過度遊戲有害。</a:t>
            </a:r>
          </a:p>
          <a:p>
            <a:pPr algn="l">
              <a:lnSpc>
                <a:spcPts val="3405"/>
              </a:lnSpc>
            </a:pPr>
          </a:p>
          <a:p>
            <a:pPr algn="l" marL="525217" indent="-262608" lvl="1">
              <a:lnSpc>
                <a:spcPts val="3405"/>
              </a:lnSpc>
              <a:buFont typeface="Arial"/>
              <a:buChar char="•"/>
            </a:pPr>
            <a:r>
              <a:rPr lang="en-US" sz="2432">
                <a:solidFill>
                  <a:srgbClr val="32373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完全不玩遊戲者的學業表現不見得優於適度遊戲者，說明「不玩 ≠ 成績好」的觀點成立。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08520" y="9267825"/>
            <a:ext cx="119889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3583">
                <a:solidFill>
                  <a:srgbClr val="003EA8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9" action="ppaction://hlinksldjump"/>
              </a:rPr>
              <a:t>返回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DAGouzSF1VE</dc:identifier>
  <dcterms:modified xsi:type="dcterms:W3CDTF">2011-08-01T06:04:30Z</dcterms:modified>
  <cp:revision>1</cp:revision>
  <dc:title>學生遊戲行為與學業表現關係之分析_簡報</dc:title>
</cp:coreProperties>
</file>